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3"/>
  </p:notesMasterIdLst>
  <p:handoutMasterIdLst>
    <p:handoutMasterId r:id="rId34"/>
  </p:handoutMasterIdLst>
  <p:sldIdLst>
    <p:sldId id="553" r:id="rId3"/>
    <p:sldId id="815" r:id="rId4"/>
    <p:sldId id="800" r:id="rId5"/>
    <p:sldId id="819" r:id="rId6"/>
    <p:sldId id="884" r:id="rId7"/>
    <p:sldId id="887" r:id="rId8"/>
    <p:sldId id="899" r:id="rId9"/>
    <p:sldId id="900" r:id="rId10"/>
    <p:sldId id="881" r:id="rId11"/>
    <p:sldId id="901" r:id="rId12"/>
    <p:sldId id="1081" r:id="rId13"/>
    <p:sldId id="1084" r:id="rId14"/>
    <p:sldId id="1085" r:id="rId15"/>
    <p:sldId id="1080" r:id="rId16"/>
    <p:sldId id="1086" r:id="rId17"/>
    <p:sldId id="893" r:id="rId18"/>
    <p:sldId id="892" r:id="rId19"/>
    <p:sldId id="894" r:id="rId20"/>
    <p:sldId id="895" r:id="rId21"/>
    <p:sldId id="896" r:id="rId22"/>
    <p:sldId id="897" r:id="rId23"/>
    <p:sldId id="1079" r:id="rId24"/>
    <p:sldId id="1078" r:id="rId25"/>
    <p:sldId id="898" r:id="rId26"/>
    <p:sldId id="1059" r:id="rId27"/>
    <p:sldId id="1048" r:id="rId28"/>
    <p:sldId id="1082" r:id="rId29"/>
    <p:sldId id="1083" r:id="rId30"/>
    <p:sldId id="882" r:id="rId31"/>
    <p:sldId id="1087" r:id="rId3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0" autoAdjust="0"/>
    <p:restoredTop sz="70604" autoAdjust="0"/>
  </p:normalViewPr>
  <p:slideViewPr>
    <p:cSldViewPr>
      <p:cViewPr varScale="1">
        <p:scale>
          <a:sx n="74" d="100"/>
          <a:sy n="74" d="100"/>
        </p:scale>
        <p:origin x="210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94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6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72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297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61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55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10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4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where is often used to identify the IP or DNS name of the application or server</a:t>
            </a:r>
          </a:p>
        </p:txBody>
      </p:sp>
    </p:spTree>
    <p:extLst>
      <p:ext uri="{BB962C8B-B14F-4D97-AF65-F5344CB8AC3E}">
        <p14:creationId xmlns:p14="http://schemas.microsoft.com/office/powerpoint/2010/main" val="379537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73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6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0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3995" y="1325796"/>
            <a:ext cx="9994996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718938" cy="2878480"/>
            <a:chOff x="2090380" y="7035442"/>
            <a:chExt cx="21440667" cy="5757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757710"/>
              <a:chOff x="2728738" y="7397755"/>
              <a:chExt cx="20535301" cy="57577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75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4956" y="9242741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9447" y="10275784"/>
              <a:ext cx="1371600" cy="13716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924BAA-2058-403A-8001-75EA2ADF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Logstash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AFD34-D03B-41B2-9D75-E66BF3445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Logstash is technically a log aggregator for Elastic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its capabilities to handle, parse, and enrich</a:t>
            </a:r>
            <a:br>
              <a:rPr lang="en-US" dirty="0"/>
            </a:br>
            <a:r>
              <a:rPr lang="en-US" dirty="0"/>
              <a:t>logs is ridiculous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work in conjunction with any commercial SIEM</a:t>
            </a:r>
          </a:p>
          <a:p>
            <a:r>
              <a:rPr lang="en-US" dirty="0"/>
              <a:t>Certain capabilities are perfect for custom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JDBC plugin allows pulling logs from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Codec support can handle </a:t>
            </a:r>
            <a:r>
              <a:rPr lang="en-US" dirty="0" err="1"/>
              <a:t>gzip</a:t>
            </a:r>
            <a:r>
              <a:rPr lang="en-US" dirty="0"/>
              <a:t>, </a:t>
            </a:r>
            <a:r>
              <a:rPr lang="en-US" dirty="0" err="1"/>
              <a:t>json</a:t>
            </a:r>
            <a:r>
              <a:rPr lang="en-US" dirty="0"/>
              <a:t>, multiline, etc.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can be converted to any format and then shipped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537B71-9389-4394-9852-E4370ED7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1295400"/>
            <a:ext cx="1249680" cy="1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D202B-42CA-4A26-83EB-F99C8D41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398009-8A06-4971-941B-451A20B2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nature of applications these log sources should be considered "in scope"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Bro</a:t>
            </a:r>
            <a:r>
              <a:rPr lang="en-US" dirty="0"/>
              <a:t> - Listens promiscuously on network and generates logs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HTTP, SSL, x509, MySQL, and weird logs apply to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 Application Firewalls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WAF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- Inspects/handles all traffic to web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 Activity Monitor (</a:t>
            </a:r>
            <a:r>
              <a:rPr lang="en-US" b="1" dirty="0"/>
              <a:t>DAM</a:t>
            </a:r>
            <a:r>
              <a:rPr lang="en-US" dirty="0"/>
              <a:t>) - Ditto for databases</a:t>
            </a:r>
          </a:p>
        </p:txBody>
      </p:sp>
    </p:spTree>
    <p:extLst>
      <p:ext uri="{BB962C8B-B14F-4D97-AF65-F5344CB8AC3E}">
        <p14:creationId xmlns:p14="http://schemas.microsoft.com/office/powerpoint/2010/main" val="213030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6B488-489D-459D-A9E2-A505FB01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Activity 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93C15-6DAA-4483-BDD5-CC3F0FC7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Regardless of application type a good log should have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Who, what, when, from where, and </a:t>
            </a:r>
            <a:r>
              <a:rPr lang="en-US" sz="2800" u="sng" dirty="0"/>
              <a:t>maybe to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"</a:t>
            </a:r>
            <a:r>
              <a:rPr lang="en-US" sz="2800" dirty="0" err="1"/>
              <a:t>tgarcia</a:t>
            </a:r>
            <a:r>
              <a:rPr lang="en-US" sz="2800" dirty="0"/>
              <a:t> at 10.5.55.7 created new user at 4/14/2018 12:04:13"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  </a:t>
            </a:r>
            <a:r>
              <a:rPr lang="en-US" sz="2800" b="1" dirty="0"/>
              <a:t>Who    From where       What                      When</a:t>
            </a:r>
            <a:endParaRPr lang="en-US" sz="2400" b="1" dirty="0"/>
          </a:p>
          <a:p>
            <a:r>
              <a:rPr lang="en-US" sz="2800" dirty="0"/>
              <a:t>This information can be used multiple ways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Logon success/failure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profiling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Establishing user clipping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0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1E87E-D2E0-4CB1-ACF3-4023DBF2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C2C6E-F0B4-459E-BEB9-8FB11F3A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logon activity is almost universal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 many failed logons against one user is brute forcing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Password spraying is also common to avoid lock outs</a:t>
            </a:r>
          </a:p>
          <a:p>
            <a:r>
              <a:rPr lang="en-US" dirty="0"/>
              <a:t>Monitor key users by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if application cannot restrict</a:t>
            </a:r>
            <a:br>
              <a:rPr lang="en-US" dirty="0"/>
            </a:br>
            <a:r>
              <a:rPr lang="en-US" dirty="0"/>
              <a:t>users to 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 if admin user logins from</a:t>
            </a:r>
            <a:br>
              <a:rPr lang="en-US" dirty="0"/>
            </a:br>
            <a:r>
              <a:rPr lang="en-US" dirty="0"/>
              <a:t>new location you know about it</a:t>
            </a:r>
          </a:p>
        </p:txBody>
      </p:sp>
      <p:pic>
        <p:nvPicPr>
          <p:cNvPr id="2050" name="Picture 2" descr="Image result for i know what your doing meme">
            <a:extLst>
              <a:ext uri="{FF2B5EF4-FFF2-40B4-BE49-F238E27FC236}">
                <a16:creationId xmlns:a16="http://schemas.microsoft.com/office/drawing/2014/main" id="{358CE00E-1E74-4F90-A81F-F8101A6D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3140030"/>
            <a:ext cx="4038600" cy="30289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8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974F68-21BF-4865-83A7-8EEB5CE6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Privilege Escalation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CB824-4C86-4BFC-B981-756649DE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accounts do users login to an application with?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 not overthink it - The answer is… </a:t>
            </a:r>
            <a:r>
              <a:rPr lang="en-US" b="1" dirty="0"/>
              <a:t>one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If &gt; one</a:t>
            </a:r>
            <a:r>
              <a:rPr lang="en-US" dirty="0"/>
              <a:t> per source IP, something bad is happening</a:t>
            </a:r>
          </a:p>
          <a:p>
            <a:r>
              <a:rPr lang="en-US" dirty="0"/>
              <a:t>Application attacks can include bugs that allow an attacker to become another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 logs showing rotation of Session ID numbers or fields like </a:t>
            </a:r>
            <a:r>
              <a:rPr lang="en-US" b="1" dirty="0" err="1"/>
              <a:t>uid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logs showing multiple users on same IP</a:t>
            </a:r>
          </a:p>
        </p:txBody>
      </p:sp>
    </p:spTree>
    <p:extLst>
      <p:ext uri="{BB962C8B-B14F-4D97-AF65-F5344CB8AC3E}">
        <p14:creationId xmlns:p14="http://schemas.microsoft.com/office/powerpoint/2010/main" val="360712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219A7-C29E-402C-982D-7DEB87BB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Whitelisting or Newly Observed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BE152-988F-4BE8-B77E-60E998146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also makes it possible to hone in on per user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Who does what and does it ever change?</a:t>
            </a:r>
          </a:p>
          <a:p>
            <a:r>
              <a:rPr lang="en-US" dirty="0"/>
              <a:t>Alert engines can detect users: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a new function/task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Through newly observed monitoring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Or via whitelisting user 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Making large number of requests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Failed or successful - Both are bad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Image result for i see what you did there meme">
            <a:extLst>
              <a:ext uri="{FF2B5EF4-FFF2-40B4-BE49-F238E27FC236}">
                <a16:creationId xmlns:a16="http://schemas.microsoft.com/office/drawing/2014/main" id="{C3EFD29D-7B76-421C-9C22-6BD8CDE8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514" y="2590800"/>
            <a:ext cx="2988166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39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Clipping Levels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609600"/>
          </a:xfrm>
        </p:spPr>
        <p:txBody>
          <a:bodyPr/>
          <a:lstStyle/>
          <a:p>
            <a:r>
              <a:rPr lang="en-US" b="0" dirty="0">
                <a:latin typeface="+mj-lt"/>
              </a:rPr>
              <a:t>To monitor abnormal, clipping levels can be defined</a:t>
            </a:r>
            <a:br>
              <a:rPr lang="en-US" b="0" dirty="0">
                <a:latin typeface="+mj-lt"/>
              </a:rPr>
            </a:br>
            <a:endParaRPr lang="en-US" b="0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669280" cy="4166143"/>
          </a:xfrm>
        </p:spPr>
        <p:txBody>
          <a:bodyPr/>
          <a:lstStyle/>
          <a:p>
            <a:r>
              <a:rPr lang="en-US" dirty="0"/>
              <a:t># of logs per user</a:t>
            </a:r>
          </a:p>
          <a:p>
            <a:endParaRPr lang="en-US" dirty="0"/>
          </a:p>
          <a:p>
            <a:r>
              <a:rPr lang="en-US" dirty="0"/>
              <a:t>0 – 199		Info		 </a:t>
            </a:r>
          </a:p>
          <a:p>
            <a:r>
              <a:rPr lang="en-US" dirty="0"/>
              <a:t>200 – 299		Notice</a:t>
            </a:r>
          </a:p>
          <a:p>
            <a:r>
              <a:rPr lang="en-US" dirty="0"/>
              <a:t>300 – 399		Warning</a:t>
            </a:r>
          </a:p>
          <a:p>
            <a:r>
              <a:rPr lang="en-US" dirty="0"/>
              <a:t>400+			Alert</a:t>
            </a:r>
          </a:p>
          <a:p>
            <a:endParaRPr lang="en-US" dirty="0"/>
          </a:p>
          <a:p>
            <a:r>
              <a:rPr lang="en-US" dirty="0"/>
              <a:t>Evaluate your own clipping levels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800" dirty="0"/>
              <a:t># of application transactions</a:t>
            </a:r>
          </a:p>
          <a:p>
            <a:endParaRPr lang="en-US" sz="2800" dirty="0"/>
          </a:p>
          <a:p>
            <a:r>
              <a:rPr lang="en-US" sz="2800" dirty="0"/>
              <a:t>0-99			Info</a:t>
            </a:r>
          </a:p>
          <a:p>
            <a:r>
              <a:rPr lang="en-US" sz="2800" dirty="0"/>
              <a:t>100 – 149		Notice</a:t>
            </a:r>
          </a:p>
          <a:p>
            <a:r>
              <a:rPr lang="en-US" sz="2800" dirty="0"/>
              <a:t>150 – 199		Warning</a:t>
            </a:r>
          </a:p>
          <a:p>
            <a:r>
              <a:rPr lang="en-US" sz="2800" dirty="0"/>
              <a:t>200+			Alert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3124200"/>
            <a:ext cx="3048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0" y="3124200"/>
            <a:ext cx="3048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029200" y="3657600"/>
            <a:ext cx="304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68000" y="3657600"/>
            <a:ext cx="304800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668000" y="4142601"/>
            <a:ext cx="30480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4181037"/>
            <a:ext cx="30480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4676001"/>
            <a:ext cx="304800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0" y="4648200"/>
            <a:ext cx="304800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0053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We need to understand what normal is and identify anomalies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The Majority of our applications are web based or migrating to a web application (.NET, JAVA)</a:t>
            </a:r>
          </a:p>
          <a:p>
            <a:pPr marL="860425" lvl="1" indent="-457200"/>
            <a:r>
              <a:rPr lang="en-US" dirty="0"/>
              <a:t>We can apply the same tactical detection capabilities for HTTP</a:t>
            </a:r>
          </a:p>
          <a:p>
            <a:pPr marL="1209675" lvl="2" indent="-457200"/>
            <a:r>
              <a:rPr lang="en-US" dirty="0"/>
              <a:t>Response types and thresholds</a:t>
            </a:r>
          </a:p>
          <a:p>
            <a:pPr marL="1209675" lvl="2" indent="-457200"/>
            <a:r>
              <a:rPr lang="en-US" dirty="0"/>
              <a:t>User-Agent strings</a:t>
            </a:r>
          </a:p>
          <a:p>
            <a:pPr marL="1209675" lvl="2" indent="-457200"/>
            <a:r>
              <a:rPr lang="en-US" dirty="0"/>
              <a:t>Abnormal number of connections from a single IP</a:t>
            </a:r>
          </a:p>
          <a:p>
            <a:pPr marL="1209675" lvl="2" indent="-457200"/>
            <a:r>
              <a:rPr lang="en-US" dirty="0"/>
              <a:t>Requests to IP rather than using host header</a:t>
            </a:r>
          </a:p>
          <a:p>
            <a:pPr marL="1209675" lvl="2" indent="-457200"/>
            <a:endParaRPr lang="en-US" dirty="0"/>
          </a:p>
          <a:p>
            <a:pPr marL="1209675" lvl="2" indent="-457200"/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9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answered web request generates a response with a status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1XX Informational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2XX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3XX Redirection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4XX Client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5XX Server error</a:t>
            </a:r>
          </a:p>
          <a:p>
            <a:r>
              <a:rPr lang="en-US" dirty="0"/>
              <a:t>Some appear regularly and some do not</a:t>
            </a:r>
          </a:p>
        </p:txBody>
      </p:sp>
    </p:spTree>
    <p:extLst>
      <p:ext uri="{BB962C8B-B14F-4D97-AF65-F5344CB8AC3E}">
        <p14:creationId xmlns:p14="http://schemas.microsoft.com/office/powerpoint/2010/main" val="14197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404 Not Found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code 404 is similar to DNS’s NXDOMAIN record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Occurs when a request is made for something that does not exist</a:t>
            </a:r>
          </a:p>
          <a:p>
            <a:r>
              <a:rPr lang="en-US" dirty="0"/>
              <a:t>Can occur due to typos but when monitored will discover: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 crawlers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Vulnerability Scanners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Misconfigured websites</a:t>
            </a:r>
          </a:p>
          <a:p>
            <a:r>
              <a:rPr lang="en-US" dirty="0"/>
              <a:t>These generate lots of 404 messages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800"/>
            <a:ext cx="5299022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610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Tactical Application Detection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 @</a:t>
            </a:r>
            <a:r>
              <a:rPr lang="en-US" sz="2800" dirty="0" err="1"/>
              <a:t>SecurityMapper</a:t>
            </a:r>
            <a:r>
              <a:rPr lang="en-US" sz="2800" dirty="0"/>
              <a:t> </a:t>
            </a:r>
          </a:p>
          <a:p>
            <a:r>
              <a:rPr lang="en-US" sz="2800" dirty="0"/>
              <a:t> Tim Garcia (SANS Certified Instructor) @tbg911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404 Monitoring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3975" y="1295400"/>
            <a:ext cx="8984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0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Flip side of 404 is 200 which means the everything is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Too much of a good thing… is a bad thing</a:t>
            </a:r>
          </a:p>
          <a:p>
            <a:r>
              <a:rPr lang="en-US" sz="2800" dirty="0"/>
              <a:t>If someone is crawling or scanning a site there will be lots of </a:t>
            </a:r>
            <a:r>
              <a:rPr lang="en-US" sz="2800" u="sng" dirty="0"/>
              <a:t>unique</a:t>
            </a:r>
            <a:r>
              <a:rPr lang="en-US" sz="2800" dirty="0"/>
              <a:t> URIs accessed with a status code of 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Possible for a single request to be pure </a:t>
            </a:r>
            <a:r>
              <a:rPr lang="en-US" sz="2800" b="1" dirty="0"/>
              <a:t>EVIL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42" y="3943761"/>
            <a:ext cx="838951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F95935-DEAF-47F3-BAE0-C3FFB1C7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WebLabyrinth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294E5-576E-4840-B777-FAD05DA5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WebLabyrinth</a:t>
            </a:r>
            <a:r>
              <a:rPr lang="en-US" sz="2800" dirty="0"/>
              <a:t> is a PHP application that infinitely creates web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 is to confuse or break automated scanners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Supports automated alerting</a:t>
            </a:r>
          </a:p>
          <a:p>
            <a:r>
              <a:rPr lang="en-US" sz="2800" dirty="0"/>
              <a:t>Normally would require set up on each server and require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WAF can integrate </a:t>
            </a:r>
            <a:r>
              <a:rPr lang="en-US" sz="2800" dirty="0" err="1"/>
              <a:t>WebLabyrinth</a:t>
            </a:r>
            <a:r>
              <a:rPr lang="en-US" sz="2800" dirty="0"/>
              <a:t> into every web server</a:t>
            </a:r>
          </a:p>
          <a:p>
            <a:r>
              <a:rPr lang="en-US" sz="2800" dirty="0"/>
              <a:t>Works best with </a:t>
            </a:r>
            <a:r>
              <a:rPr lang="en-US" sz="2800" b="1" dirty="0"/>
              <a:t>robots.txt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4F097-7E71-4193-95BC-CB793901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338706"/>
            <a:ext cx="6248400" cy="1769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9966395-326F-415D-A085-CAE109B72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" y="4742649"/>
            <a:ext cx="3688080" cy="954107"/>
          </a:xfrm>
          <a:prstGeom prst="rect">
            <a:avLst/>
          </a:prstGeom>
          <a:solidFill>
            <a:srgbClr val="FFFF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17400" tIns="45720" rIns="3174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User-agent: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Disallow: /</a:t>
            </a:r>
            <a:r>
              <a:rPr lang="en-US" altLang="en-US" sz="2400" dirty="0">
                <a:latin typeface="+mn-lt"/>
              </a:rPr>
              <a:t>labyrinth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53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A9776-C80F-4A2C-9911-6FB2B51F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Routing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6B7DD-1678-4620-8C26-8738294C5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WAF can dynamically route traffic among web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Capability intended for performance and load balancing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be used to add content to existing servers virtually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WAF is also capable of modifying requests/responses on-the-fly</a:t>
            </a:r>
          </a:p>
        </p:txBody>
      </p:sp>
      <p:pic>
        <p:nvPicPr>
          <p:cNvPr id="1026" name="Picture 2" descr="Image result for folder icon">
            <a:extLst>
              <a:ext uri="{FF2B5EF4-FFF2-40B4-BE49-F238E27FC236}">
                <a16:creationId xmlns:a16="http://schemas.microsoft.com/office/drawing/2014/main" id="{D6EB474D-2B46-48D0-B448-E6E9D3D55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78951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4DB65B-C4D9-426E-A13F-1EC103BAE963}"/>
              </a:ext>
            </a:extLst>
          </p:cNvPr>
          <p:cNvCxnSpPr>
            <a:stCxn id="1026" idx="2"/>
          </p:cNvCxnSpPr>
          <p:nvPr/>
        </p:nvCxnSpPr>
        <p:spPr>
          <a:xfrm flipH="1">
            <a:off x="2057400" y="4038600"/>
            <a:ext cx="13759" cy="144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B6EF6B-2A28-406D-9A5D-2721F7311D83}"/>
              </a:ext>
            </a:extLst>
          </p:cNvPr>
          <p:cNvCxnSpPr/>
          <p:nvPr/>
        </p:nvCxnSpPr>
        <p:spPr>
          <a:xfrm>
            <a:off x="2071158" y="43434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4D1C05-984E-4A85-95AB-1EF2BD6F1D4E}"/>
              </a:ext>
            </a:extLst>
          </p:cNvPr>
          <p:cNvCxnSpPr/>
          <p:nvPr/>
        </p:nvCxnSpPr>
        <p:spPr>
          <a:xfrm>
            <a:off x="2071158" y="49530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2C44-67F7-4056-BD25-05B627BD0930}"/>
              </a:ext>
            </a:extLst>
          </p:cNvPr>
          <p:cNvSpPr txBox="1"/>
          <p:nvPr/>
        </p:nvSpPr>
        <p:spPr>
          <a:xfrm>
            <a:off x="2667000" y="4038600"/>
            <a:ext cx="187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index.php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DF8D16-2097-4032-9360-2826DC021BAA}"/>
              </a:ext>
            </a:extLst>
          </p:cNvPr>
          <p:cNvSpPr txBox="1"/>
          <p:nvPr/>
        </p:nvSpPr>
        <p:spPr>
          <a:xfrm>
            <a:off x="2646744" y="4722167"/>
            <a:ext cx="187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/admin</a:t>
            </a:r>
          </a:p>
        </p:txBody>
      </p:sp>
      <p:pic>
        <p:nvPicPr>
          <p:cNvPr id="13" name="Picture 2" descr="Image result for folder icon">
            <a:extLst>
              <a:ext uri="{FF2B5EF4-FFF2-40B4-BE49-F238E27FC236}">
                <a16:creationId xmlns:a16="http://schemas.microsoft.com/office/drawing/2014/main" id="{E0BAAFE5-4854-4BB3-928D-3DB7E7BE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600"/>
            <a:ext cx="78951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812B97-A573-4065-9F74-9CC39E54B006}"/>
              </a:ext>
            </a:extLst>
          </p:cNvPr>
          <p:cNvCxnSpPr>
            <a:stCxn id="13" idx="2"/>
          </p:cNvCxnSpPr>
          <p:nvPr/>
        </p:nvCxnSpPr>
        <p:spPr>
          <a:xfrm flipH="1">
            <a:off x="6705600" y="4038600"/>
            <a:ext cx="13759" cy="144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14FEC5-E27B-4A70-960C-7816946A2F84}"/>
              </a:ext>
            </a:extLst>
          </p:cNvPr>
          <p:cNvCxnSpPr/>
          <p:nvPr/>
        </p:nvCxnSpPr>
        <p:spPr>
          <a:xfrm>
            <a:off x="6719358" y="43434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0D3CAC-DB3B-464B-BE31-98FC1AB740A0}"/>
              </a:ext>
            </a:extLst>
          </p:cNvPr>
          <p:cNvCxnSpPr/>
          <p:nvPr/>
        </p:nvCxnSpPr>
        <p:spPr>
          <a:xfrm>
            <a:off x="6719358" y="49530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364FDE-AA84-49DF-9E13-1AA214D5F29E}"/>
              </a:ext>
            </a:extLst>
          </p:cNvPr>
          <p:cNvSpPr txBox="1"/>
          <p:nvPr/>
        </p:nvSpPr>
        <p:spPr>
          <a:xfrm>
            <a:off x="7315200" y="4038600"/>
            <a:ext cx="187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index.php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E26C91-8234-4497-AC20-9B353440378F}"/>
              </a:ext>
            </a:extLst>
          </p:cNvPr>
          <p:cNvSpPr txBox="1"/>
          <p:nvPr/>
        </p:nvSpPr>
        <p:spPr>
          <a:xfrm>
            <a:off x="7294944" y="4722167"/>
            <a:ext cx="187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/admin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B8CCC-121A-45F6-B147-F598DC1AF963}"/>
              </a:ext>
            </a:extLst>
          </p:cNvPr>
          <p:cNvSpPr txBox="1"/>
          <p:nvPr/>
        </p:nvSpPr>
        <p:spPr>
          <a:xfrm>
            <a:off x="7314234" y="5255567"/>
            <a:ext cx="2120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/labyrinth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21E3F2-F9A6-40E0-9ACB-7FCB0C067EF4}"/>
              </a:ext>
            </a:extLst>
          </p:cNvPr>
          <p:cNvCxnSpPr/>
          <p:nvPr/>
        </p:nvCxnSpPr>
        <p:spPr>
          <a:xfrm>
            <a:off x="6705600" y="54864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B80D28-72E0-4D7B-94F2-0831D1B5B981}"/>
              </a:ext>
            </a:extLst>
          </p:cNvPr>
          <p:cNvSpPr txBox="1"/>
          <p:nvPr/>
        </p:nvSpPr>
        <p:spPr>
          <a:xfrm>
            <a:off x="2724997" y="3276600"/>
            <a:ext cx="2456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F6F52-D8E6-479B-8D75-E1701FBC3DFE}"/>
              </a:ext>
            </a:extLst>
          </p:cNvPr>
          <p:cNvSpPr txBox="1"/>
          <p:nvPr/>
        </p:nvSpPr>
        <p:spPr>
          <a:xfrm>
            <a:off x="7314234" y="3276600"/>
            <a:ext cx="2456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62662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User-Agents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agents are high value add with little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to identify the client connecting to a web server</a:t>
            </a:r>
          </a:p>
          <a:p>
            <a:r>
              <a:rPr lang="en-US" dirty="0"/>
              <a:t>Web application </a:t>
            </a:r>
            <a:r>
              <a:rPr lang="en-US" dirty="0" err="1"/>
              <a:t>pentest</a:t>
            </a:r>
            <a:r>
              <a:rPr lang="en-US" dirty="0"/>
              <a:t> tools/scripts often self identify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vs.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76600"/>
            <a:ext cx="4419600" cy="2778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29" y="3143629"/>
            <a:ext cx="5028571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2059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29CD4-8AC3-49CF-8F89-D9DE5E75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Limits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8F0F7-59AF-4FEF-847F-7706DBF3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Large data breaches are occurring more often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Commonly a web service with massive database stolen</a:t>
            </a:r>
          </a:p>
          <a:p>
            <a:r>
              <a:rPr lang="en-US" sz="2800" b="1" dirty="0"/>
              <a:t>DAM</a:t>
            </a:r>
            <a:r>
              <a:rPr lang="en-US" sz="2800" dirty="0"/>
              <a:t> tracks record counts and can integrate with a SIEM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Bro can provide similar support (example - </a:t>
            </a:r>
            <a:r>
              <a:rPr lang="en-US" sz="2800" b="1" dirty="0"/>
              <a:t>mysql.log</a:t>
            </a:r>
            <a:r>
              <a:rPr lang="en-US" sz="2800" dirty="0"/>
              <a:t>)</a:t>
            </a:r>
          </a:p>
          <a:p>
            <a:r>
              <a:rPr lang="en-US" sz="2800" dirty="0"/>
              <a:t>Even if prevention controls do not exist using record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Alert on records pulled by source or app that exceed threshold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Threshold per single session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Threshold per aggregate sessions within a time frame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Potentially threshold alert per all sources per time frame</a:t>
            </a:r>
          </a:p>
        </p:txBody>
      </p:sp>
      <p:pic>
        <p:nvPicPr>
          <p:cNvPr id="4" name="Picture 2" descr="Image result for alert">
            <a:extLst>
              <a:ext uri="{FF2B5EF4-FFF2-40B4-BE49-F238E27FC236}">
                <a16:creationId xmlns:a16="http://schemas.microsoft.com/office/drawing/2014/main" id="{E853A87C-7BE3-4251-8CF1-45F47BE9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367" y="4808126"/>
            <a:ext cx="1611313" cy="13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0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D9F434-3B70-4935-BF53-AE631921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7BA28-9EB0-4025-8DB6-1B304D54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databases have logging disabled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May have generic service logs but missing logs on who did what</a:t>
            </a:r>
          </a:p>
          <a:p>
            <a:r>
              <a:rPr lang="en-US" sz="2800" dirty="0"/>
              <a:t>Built-in logging capabilities can be enabled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Change tracking </a:t>
            </a:r>
            <a:r>
              <a:rPr lang="en-US" sz="2800" dirty="0"/>
              <a:t>- Record change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Common compliance criteria</a:t>
            </a:r>
            <a:r>
              <a:rPr lang="en-US" sz="2800" dirty="0"/>
              <a:t> - success and failure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Trigger logs </a:t>
            </a:r>
            <a:r>
              <a:rPr lang="en-US" sz="2800" dirty="0"/>
              <a:t>- Custom logging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Query logs </a:t>
            </a:r>
            <a:r>
              <a:rPr lang="en-US" sz="2800" dirty="0"/>
              <a:t>- Records SQL statements</a:t>
            </a:r>
          </a:p>
          <a:p>
            <a:r>
              <a:rPr lang="en-US" sz="2800" dirty="0"/>
              <a:t>Each can cause performance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Plus logs are difficult to deal with and miss key information</a:t>
            </a:r>
          </a:p>
        </p:txBody>
      </p:sp>
    </p:spTree>
    <p:extLst>
      <p:ext uri="{BB962C8B-B14F-4D97-AF65-F5344CB8AC3E}">
        <p14:creationId xmlns:p14="http://schemas.microsoft.com/office/powerpoint/2010/main" val="143503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82875-6D29-43BE-8DC9-15ACFBF9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HoneyTokens</a:t>
            </a:r>
            <a:r>
              <a:rPr lang="en-US" dirty="0"/>
              <a:t> Application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C3A27-C9C7-41DC-9532-ABC9C62D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Adversaries pulling data from an application often get it from a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perfect capability for honeytoken detection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6BEF4A-74B1-41DB-8C32-D9BDBEFDC323}"/>
              </a:ext>
            </a:extLst>
          </p:cNvPr>
          <p:cNvCxnSpPr>
            <a:cxnSpLocks/>
          </p:cNvCxnSpPr>
          <p:nvPr/>
        </p:nvCxnSpPr>
        <p:spPr>
          <a:xfrm flipH="1">
            <a:off x="1034520" y="3886200"/>
            <a:ext cx="13759" cy="144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D83393-281C-4053-89CF-EFC1590B2D2F}"/>
              </a:ext>
            </a:extLst>
          </p:cNvPr>
          <p:cNvCxnSpPr/>
          <p:nvPr/>
        </p:nvCxnSpPr>
        <p:spPr>
          <a:xfrm>
            <a:off x="1048278" y="41910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96C1C3-F95B-45CD-A392-19E5CE277DBB}"/>
              </a:ext>
            </a:extLst>
          </p:cNvPr>
          <p:cNvCxnSpPr/>
          <p:nvPr/>
        </p:nvCxnSpPr>
        <p:spPr>
          <a:xfrm>
            <a:off x="1048278" y="4800600"/>
            <a:ext cx="3947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53A584-85D2-49D2-8B55-09BE2F81A95A}"/>
              </a:ext>
            </a:extLst>
          </p:cNvPr>
          <p:cNvSpPr txBox="1"/>
          <p:nvPr/>
        </p:nvSpPr>
        <p:spPr>
          <a:xfrm>
            <a:off x="1644119" y="3886200"/>
            <a:ext cx="334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customers_table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C6C07-6402-4702-920E-FF44F95A18F9}"/>
              </a:ext>
            </a:extLst>
          </p:cNvPr>
          <p:cNvSpPr txBox="1"/>
          <p:nvPr/>
        </p:nvSpPr>
        <p:spPr>
          <a:xfrm>
            <a:off x="1623863" y="4569767"/>
            <a:ext cx="274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fake_table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E46BC-CE45-4DE8-B7B5-E143EBE5D003}"/>
              </a:ext>
            </a:extLst>
          </p:cNvPr>
          <p:cNvSpPr txBox="1"/>
          <p:nvPr/>
        </p:nvSpPr>
        <p:spPr>
          <a:xfrm>
            <a:off x="1702117" y="3124200"/>
            <a:ext cx="3066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n-lt"/>
              </a:rPr>
              <a:t>CC_database</a:t>
            </a:r>
            <a:endParaRPr lang="en-US" sz="3200" b="1" dirty="0">
              <a:latin typeface="+mn-lt"/>
            </a:endParaRPr>
          </a:p>
        </p:txBody>
      </p:sp>
      <p:pic>
        <p:nvPicPr>
          <p:cNvPr id="14" name="Picture 4" descr="Image result for database server icon">
            <a:extLst>
              <a:ext uri="{FF2B5EF4-FFF2-40B4-BE49-F238E27FC236}">
                <a16:creationId xmlns:a16="http://schemas.microsoft.com/office/drawing/2014/main" id="{ADB9CC22-FA0C-44D3-BC17-D48F9769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84161"/>
            <a:ext cx="660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DA244D-FF25-49EE-B538-C4DBAB39334E}"/>
              </a:ext>
            </a:extLst>
          </p:cNvPr>
          <p:cNvSpPr txBox="1"/>
          <p:nvPr/>
        </p:nvSpPr>
        <p:spPr>
          <a:xfrm>
            <a:off x="1594266" y="5083409"/>
            <a:ext cx="718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id: 1 name: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DrizztDourden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3067C-FED7-4275-A469-49A925C98449}"/>
              </a:ext>
            </a:extLst>
          </p:cNvPr>
          <p:cNvSpPr txBox="1"/>
          <p:nvPr/>
        </p:nvSpPr>
        <p:spPr>
          <a:xfrm>
            <a:off x="5019923" y="2996625"/>
            <a:ext cx="6714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n-lt"/>
              </a:rPr>
              <a:t>Request for honeytoken =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CAUGHT</a:t>
            </a:r>
          </a:p>
        </p:txBody>
      </p:sp>
      <p:pic>
        <p:nvPicPr>
          <p:cNvPr id="1026" name="Picture 2" descr="Image result for hand in cookie jar meme">
            <a:extLst>
              <a:ext uri="{FF2B5EF4-FFF2-40B4-BE49-F238E27FC236}">
                <a16:creationId xmlns:a16="http://schemas.microsoft.com/office/drawing/2014/main" id="{11180F5A-4AB0-4BBE-912A-F782FF1E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63641"/>
            <a:ext cx="3066202" cy="254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307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552BCD-2E86-4213-A53B-068507FF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Phish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416C5-E3CA-4E85-977D-72804715E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facing web applications may be subject to cloning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Cloned site used to phish credentials and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JavaScript + logging can weaponize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100" dirty="0"/>
              <a:t> </a:t>
            </a:r>
          </a:p>
          <a:p>
            <a:r>
              <a:rPr lang="en-US" sz="2800" dirty="0"/>
              <a:t>http://yourdomain.com/honeytoken.jpg gets requested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only if site is not accessed via yourdomain.com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56682-65A0-4AE2-BB7F-8FF848C3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00" y="3010181"/>
            <a:ext cx="6800000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4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A5D02-F504-4A6F-AFE6-B99C4484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ECF52-85D1-4BE5-AAB0-CC08D73E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 Applications are a difficult problem to solve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re-use old methods for a new purpose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some standardization and process improvements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 Activity monitoring can be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http monitoring can be useful since most applications are now web-based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The SIEM is a business enabler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4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r>
              <a:rPr lang="en-US" dirty="0"/>
              <a:t> </a:t>
            </a:r>
          </a:p>
          <a:p>
            <a:br>
              <a:rPr lang="en-US" b="1" dirty="0"/>
            </a:br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3995" y="1325796"/>
            <a:ext cx="9994996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718938" cy="2878480"/>
            <a:chOff x="2090380" y="7035442"/>
            <a:chExt cx="21440667" cy="5757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757710"/>
              <a:chOff x="2728738" y="7397755"/>
              <a:chExt cx="20535301" cy="57577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75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4956" y="9242741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9447" y="10275784"/>
              <a:ext cx="1371600" cy="13716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9831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/>
          <a:p>
            <a:r>
              <a:rPr lang="en-US" dirty="0"/>
              <a:t>Justin Henderson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59 industry certifications (need to get a new hobby)</a:t>
            </a:r>
          </a:p>
          <a:p>
            <a:r>
              <a:rPr lang="en-US" dirty="0"/>
              <a:t>Tim Garcia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Information Security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SANS Certified Instructor Cyber Defense curriculum (SEC 301, 401, 501, 511, and 555)</a:t>
            </a:r>
          </a:p>
          <a:p>
            <a:endParaRPr lang="en-US" dirty="0"/>
          </a:p>
        </p:txBody>
      </p:sp>
      <p:pic>
        <p:nvPicPr>
          <p:cNvPr id="1028" name="Picture 4" descr="https://www.sans.org/images/instructor-headshots/justin-henderson.jpg">
            <a:extLst>
              <a:ext uri="{FF2B5EF4-FFF2-40B4-BE49-F238E27FC236}">
                <a16:creationId xmlns:a16="http://schemas.microsoft.com/office/drawing/2014/main" id="{1A6B4CAB-5ECB-4C44-8939-08B61328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55" y="1295400"/>
            <a:ext cx="10001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sans.org/images/instructor-headshots/tim-garcia.jpg">
            <a:extLst>
              <a:ext uri="{FF2B5EF4-FFF2-40B4-BE49-F238E27FC236}">
                <a16:creationId xmlns:a16="http://schemas.microsoft.com/office/drawing/2014/main" id="{E63194F1-6DE9-4CE1-B833-2224D3D6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4" y="3352800"/>
            <a:ext cx="952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come in two main flavors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Traditional/Thick Applications</a:t>
            </a:r>
            <a:r>
              <a:rPr lang="en-US" dirty="0"/>
              <a:t> - Requires software installed or binaries ran on systems to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Web Applications</a:t>
            </a:r>
            <a:r>
              <a:rPr lang="en-US" dirty="0"/>
              <a:t> - Accessed via web browser</a:t>
            </a:r>
          </a:p>
          <a:p>
            <a:r>
              <a:rPr lang="en-US" dirty="0"/>
              <a:t>Custom applications often contain large volumes of sensitive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 application may report on millions of patients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Thick client may process orders and credit cards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9675" lvl="2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8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6964680" cy="48768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Are we logging?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What is being logged?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How is it being logged?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Where is it being logged to?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How can we get the logs?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Requires a Formal Process and Standardization across the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8B1E4-C0A6-4A41-B723-B84E3E14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02" y="1315792"/>
            <a:ext cx="5447935" cy="30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9D818E-5B37-4B9D-A7EA-CA5D1131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95B9C-848D-47A7-9247-370E34DA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capabilities around applications is often lacking</a:t>
            </a:r>
          </a:p>
          <a:p>
            <a:pPr marL="860425" lvl="1" indent="-457200"/>
            <a:r>
              <a:rPr lang="en-US" dirty="0"/>
              <a:t>Logging may or may not exist</a:t>
            </a:r>
          </a:p>
          <a:p>
            <a:pPr marL="1209675" lvl="2" indent="-457200"/>
            <a:r>
              <a:rPr lang="en-US" dirty="0"/>
              <a:t>Web applications may only have web server logs</a:t>
            </a:r>
          </a:p>
          <a:p>
            <a:pPr marL="860425" lvl="1" indent="-457200"/>
            <a:r>
              <a:rPr lang="en-US" dirty="0"/>
              <a:t>Application log existence/format subject to will of developer</a:t>
            </a:r>
          </a:p>
          <a:p>
            <a:pPr marL="860425" lvl="1" indent="-457200"/>
            <a:r>
              <a:rPr lang="en-US" dirty="0"/>
              <a:t>Log storage can be all over the place</a:t>
            </a:r>
          </a:p>
          <a:p>
            <a:pPr marL="1209675" lvl="2" indent="-457200"/>
            <a:r>
              <a:rPr lang="en-US" dirty="0"/>
              <a:t>Database</a:t>
            </a:r>
          </a:p>
          <a:p>
            <a:pPr marL="1209675" lvl="2" indent="-457200"/>
            <a:r>
              <a:rPr lang="en-US" dirty="0"/>
              <a:t>Syslog</a:t>
            </a:r>
          </a:p>
          <a:p>
            <a:pPr marL="1209675" lvl="2" indent="-457200"/>
            <a:r>
              <a:rPr lang="en-US" dirty="0"/>
              <a:t>Windows Event Log</a:t>
            </a:r>
          </a:p>
          <a:p>
            <a:pPr marL="1209675" lvl="2" indent="-457200"/>
            <a:r>
              <a:rPr lang="en-US" dirty="0"/>
              <a:t>Flat File (JSON, CSV, XML, W3C, </a:t>
            </a:r>
            <a:r>
              <a:rPr lang="en-US" dirty="0" err="1"/>
              <a:t>gzip</a:t>
            </a:r>
            <a:r>
              <a:rPr lang="en-US" dirty="0"/>
              <a:t>, tar, or many other formats)</a:t>
            </a:r>
          </a:p>
        </p:txBody>
      </p:sp>
    </p:spTree>
    <p:extLst>
      <p:ext uri="{BB962C8B-B14F-4D97-AF65-F5344CB8AC3E}">
        <p14:creationId xmlns:p14="http://schemas.microsoft.com/office/powerpoint/2010/main" val="38171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2E9F35-2F24-4D0C-867B-713F161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8075E-2983-4389-A686-5FEAB1D2D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Syslog is supported by any SIEM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what about odd files and databases?</a:t>
            </a:r>
          </a:p>
          <a:p>
            <a:r>
              <a:rPr lang="en-US" b="1" dirty="0" err="1"/>
              <a:t>NXLog</a:t>
            </a:r>
            <a:r>
              <a:rPr lang="en-US" b="1" dirty="0"/>
              <a:t> Community Edition</a:t>
            </a:r>
            <a:r>
              <a:rPr lang="en-US" dirty="0"/>
              <a:t> works across operating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Windows, Mac, Linux, Unix, Android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picking up files and shipping them 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collect native operating system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process CSV, JSON, XML, and other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7968337E-8BAA-4F71-8041-3F0DF7CD9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295400"/>
            <a:ext cx="310466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70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Drop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event forwarding cannot ship file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handles native Windows events</a:t>
            </a:r>
          </a:p>
          <a:p>
            <a:r>
              <a:rPr lang="en-US" dirty="0"/>
              <a:t>Business requirement may require no third-party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be handled by using a blind file share</a:t>
            </a:r>
          </a:p>
          <a:p>
            <a:r>
              <a:rPr lang="en-US" dirty="0"/>
              <a:t>Requires a single file server to have a third-party</a:t>
            </a:r>
            <a:br>
              <a:rPr lang="en-US" dirty="0"/>
            </a:br>
            <a:r>
              <a:rPr lang="en-US" dirty="0"/>
              <a:t> agent or PowerShell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Share is created with write permissions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files are then saved to this share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298" y="3392074"/>
            <a:ext cx="1905382" cy="27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972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1441</Words>
  <Application>Microsoft Office PowerPoint</Application>
  <PresentationFormat>Widescreen</PresentationFormat>
  <Paragraphs>260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SEC555</vt:lpstr>
      <vt:lpstr>Welcome!</vt:lpstr>
      <vt:lpstr>About Us</vt:lpstr>
      <vt:lpstr>Applications</vt:lpstr>
      <vt:lpstr>Log Collection</vt:lpstr>
      <vt:lpstr>The Problem</vt:lpstr>
      <vt:lpstr>Log Collection</vt:lpstr>
      <vt:lpstr>Blind Drop</vt:lpstr>
      <vt:lpstr>Logstash</vt:lpstr>
      <vt:lpstr>Special Considerations</vt:lpstr>
      <vt:lpstr>User Activity Monitoring</vt:lpstr>
      <vt:lpstr>Logon Monitoring</vt:lpstr>
      <vt:lpstr>Detecting Privilege Escalation</vt:lpstr>
      <vt:lpstr>Whitelisting or Newly Observed Activity</vt:lpstr>
      <vt:lpstr>Clipping Levels</vt:lpstr>
      <vt:lpstr>Web Application Detection</vt:lpstr>
      <vt:lpstr>Status Codes</vt:lpstr>
      <vt:lpstr>404 Not Found</vt:lpstr>
      <vt:lpstr>404 Monitoring</vt:lpstr>
      <vt:lpstr>200 OK</vt:lpstr>
      <vt:lpstr>WebLabyrinth</vt:lpstr>
      <vt:lpstr>Content Routing</vt:lpstr>
      <vt:lpstr>User-Agents</vt:lpstr>
      <vt:lpstr>Record Limits</vt:lpstr>
      <vt:lpstr>Database Logging</vt:lpstr>
      <vt:lpstr>HoneyTokens Application Style</vt:lpstr>
      <vt:lpstr>Go Phish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2018-04-18T19:05:02Z</dcterms:modified>
  <cp:category>Security</cp:category>
</cp:coreProperties>
</file>